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  <p:sldId id="263" r:id="rId9"/>
    <p:sldId id="264" r:id="rId10"/>
    <p:sldId id="266" r:id="rId11"/>
    <p:sldId id="265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37"/>
    <p:restoredTop sz="96224"/>
  </p:normalViewPr>
  <p:slideViewPr>
    <p:cSldViewPr snapToGrid="0">
      <p:cViewPr varScale="1">
        <p:scale>
          <a:sx n="125" d="100"/>
          <a:sy n="125" d="100"/>
        </p:scale>
        <p:origin x="280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7/23/23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7/23/23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7/23/23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7/23/23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言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7/23/23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7/23/23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7/23/23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7/23/23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7/23/23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7/23/23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7/23/23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7/23/23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7/23/23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7/23/23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7/23/23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7/23/23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7/23/23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hyperlink" Target="https://www.math.uwaterloo.ca/tsp/world/countries.html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tiff"/><Relationship Id="rId5" Type="http://schemas.openxmlformats.org/officeDocument/2006/relationships/image" Target="../media/image18.tiff"/><Relationship Id="rId4" Type="http://schemas.openxmlformats.org/officeDocument/2006/relationships/image" Target="../media/image17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pastmike.com/what-is-a-genetic-algorithm/" TargetMode="External"/><Relationship Id="rId2" Type="http://schemas.openxmlformats.org/officeDocument/2006/relationships/hyperlink" Target="https://pixabay.com/illustrations/dna-biology-medicine-gene-163466/" TargetMode="Externa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commons.wikimedia.org/wiki/File:Statistically_Uniform.png" TargetMode="External"/><Relationship Id="rId4" Type="http://schemas.openxmlformats.org/officeDocument/2006/relationships/hyperlink" Target="https://commons.wikimedia.org/wiki/File:Fitness_proportionate_selection_example.png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人, 领带, 蓝色, 穿着&#10;&#10;描述已自动生成">
            <a:extLst>
              <a:ext uri="{FF2B5EF4-FFF2-40B4-BE49-F238E27FC236}">
                <a16:creationId xmlns:a16="http://schemas.microsoft.com/office/drawing/2014/main" id="{03DB8E61-1124-A7E5-5183-9AF26DE171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091" b="9091"/>
          <a:stretch/>
        </p:blipFill>
        <p:spPr>
          <a:xfrm>
            <a:off x="1" y="10"/>
            <a:ext cx="12191999" cy="6857990"/>
          </a:xfrm>
          <a:prstGeom prst="rect">
            <a:avLst/>
          </a:prstGeom>
        </p:spPr>
      </p:pic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3559A5F2-8BE0-4998-A1E4-1B145465A9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Parallelogram 14">
            <a:extLst>
              <a:ext uri="{FF2B5EF4-FFF2-40B4-BE49-F238E27FC236}">
                <a16:creationId xmlns:a16="http://schemas.microsoft.com/office/drawing/2014/main" id="{3A6596D4-D53C-424F-9F16-CC8686C079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84541" y="0"/>
            <a:ext cx="7315200" cy="6858000"/>
          </a:xfrm>
          <a:prstGeom prst="parallelogram">
            <a:avLst>
              <a:gd name="adj" fmla="val 14937"/>
            </a:avLst>
          </a:prstGeom>
          <a:solidFill>
            <a:schemeClr val="tx1">
              <a:alpha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1BB890B-70D4-42FE-A599-6AEF1A42D9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842D646-B58C-43C8-8152-01BC782B72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3">
            <a:extLst>
              <a:ext uri="{FF2B5EF4-FFF2-40B4-BE49-F238E27FC236}">
                <a16:creationId xmlns:a16="http://schemas.microsoft.com/office/drawing/2014/main" id="{9772CABD-4211-42AA-B349-D4002E52F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Rectangle 25">
            <a:extLst>
              <a:ext uri="{FF2B5EF4-FFF2-40B4-BE49-F238E27FC236}">
                <a16:creationId xmlns:a16="http://schemas.microsoft.com/office/drawing/2014/main" id="{BBD91630-4DBA-4294-8016-FEB5C3B0C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E67D1587-504D-41BC-9D48-B61257BFBC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E4736DFB-CA86-7746-15C1-2D7B924A31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04200" y="1678665"/>
            <a:ext cx="4569803" cy="2369131"/>
          </a:xfrm>
        </p:spPr>
        <p:txBody>
          <a:bodyPr>
            <a:normAutofit/>
          </a:bodyPr>
          <a:lstStyle/>
          <a:p>
            <a:r>
              <a:rPr kumimoji="1" lang="en-CA" altLang="zh-CN" dirty="0"/>
              <a:t>Genetic Algorithm</a:t>
            </a:r>
            <a:endParaRPr kumimoji="1"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4F8DF35-211F-C94A-C5BC-66387F72CF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00964" y="4050832"/>
            <a:ext cx="4573037" cy="1096899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kumimoji="1" lang="en-CA" altLang="zh-CN">
                <a:solidFill>
                  <a:schemeClr val="bg1"/>
                </a:solidFill>
              </a:rPr>
              <a:t>Minqi Xu</a:t>
            </a:r>
          </a:p>
          <a:p>
            <a:pPr>
              <a:lnSpc>
                <a:spcPct val="90000"/>
              </a:lnSpc>
            </a:pPr>
            <a:r>
              <a:rPr kumimoji="1" lang="en-CA" altLang="zh-CN">
                <a:solidFill>
                  <a:schemeClr val="bg1"/>
                </a:solidFill>
              </a:rPr>
              <a:t>20845758</a:t>
            </a:r>
          </a:p>
          <a:p>
            <a:pPr>
              <a:lnSpc>
                <a:spcPct val="90000"/>
              </a:lnSpc>
            </a:pPr>
            <a:r>
              <a:rPr kumimoji="1" lang="en-CA" altLang="zh-CN">
                <a:solidFill>
                  <a:schemeClr val="bg1"/>
                </a:solidFill>
              </a:rPr>
              <a:t>m259xu@uwaterloo.ca</a:t>
            </a:r>
            <a:endParaRPr kumimoji="1" lang="zh-CN" altLang="en-US">
              <a:solidFill>
                <a:schemeClr val="bg1"/>
              </a:solidFill>
            </a:endParaRPr>
          </a:p>
        </p:txBody>
      </p:sp>
      <p:sp>
        <p:nvSpPr>
          <p:cNvPr id="27" name="Rectangle 27">
            <a:extLst>
              <a:ext uri="{FF2B5EF4-FFF2-40B4-BE49-F238E27FC236}">
                <a16:creationId xmlns:a16="http://schemas.microsoft.com/office/drawing/2014/main" id="{8765DD1A-F044-4DE7-8A9B-7C30DC85A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FE2170D-72D6-48A8-8E9A-BFF3BF03D0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1" name="Rectangle 29">
            <a:extLst>
              <a:ext uri="{FF2B5EF4-FFF2-40B4-BE49-F238E27FC236}">
                <a16:creationId xmlns:a16="http://schemas.microsoft.com/office/drawing/2014/main" id="{01D19436-094D-463D-AFEA-870FDBD037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Isosceles Triangle 32">
            <a:extLst>
              <a:ext uri="{FF2B5EF4-FFF2-40B4-BE49-F238E27FC236}">
                <a16:creationId xmlns:a16="http://schemas.microsoft.com/office/drawing/2014/main" id="{9A2DE6E0-967C-4C58-8558-EC08F1138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5804110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83F2488B-70B5-C18B-4B68-8CD50C1D4D6F}"/>
              </a:ext>
            </a:extLst>
          </p:cNvPr>
          <p:cNvSpPr txBox="1"/>
          <p:nvPr/>
        </p:nvSpPr>
        <p:spPr>
          <a:xfrm>
            <a:off x="1676400" y="386080"/>
            <a:ext cx="779213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CA" altLang="zh-CN" dirty="0"/>
              <a:t>Dataset from </a:t>
            </a:r>
            <a:r>
              <a:rPr kumimoji="1" lang="en-CA" altLang="zh-CN" dirty="0">
                <a:hlinkClick r:id="rId2"/>
              </a:rPr>
              <a:t>https://www.math.uwaterloo.ca/tsp/world/countries.html</a:t>
            </a:r>
            <a:endParaRPr kumimoji="1" lang="en-CA" altLang="zh-CN" dirty="0"/>
          </a:p>
          <a:p>
            <a:r>
              <a:rPr kumimoji="1" lang="en-CA" altLang="zh-CN" dirty="0"/>
              <a:t>GA with </a:t>
            </a:r>
            <a:r>
              <a:rPr kumimoji="1" lang="en-CA" altLang="zh-CN" dirty="0" err="1"/>
              <a:t>population_size</a:t>
            </a:r>
            <a:r>
              <a:rPr kumimoji="1" lang="en-CA" altLang="zh-CN" dirty="0"/>
              <a:t>=100,elite_size</a:t>
            </a:r>
            <a:r>
              <a:rPr kumimoji="1" lang="en-US" altLang="zh-CN" dirty="0"/>
              <a:t>=20,mutation_rate=0.01</a:t>
            </a:r>
          </a:p>
          <a:p>
            <a:r>
              <a:rPr kumimoji="1" lang="en-US" altLang="zh-CN" dirty="0"/>
              <a:t>	      </a:t>
            </a:r>
            <a:r>
              <a:rPr kumimoji="1" lang="en-US" altLang="zh-CN" dirty="0" err="1"/>
              <a:t>number_of_generation</a:t>
            </a:r>
            <a:r>
              <a:rPr kumimoji="1" lang="en-US" altLang="zh-CN" dirty="0"/>
              <a:t>=5000</a:t>
            </a:r>
          </a:p>
          <a:p>
            <a:r>
              <a:rPr kumimoji="1" lang="en-US" altLang="zh-CN" dirty="0"/>
              <a:t>Known that the optimal walk is of length </a:t>
            </a:r>
            <a:r>
              <a:rPr lang="en-US" altLang="zh-CN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6656</a:t>
            </a:r>
            <a:endParaRPr kumimoji="1" lang="en-CA" altLang="zh-CN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9AD3BFC7-0279-EC82-B132-6D57332B7A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2800" y="1586409"/>
            <a:ext cx="3386961" cy="2540221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661B1E20-1B5D-B302-E446-E844CDDAF2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2800" y="3962180"/>
            <a:ext cx="3386960" cy="254022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935284AA-550D-1502-25B4-CDB199173E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6800" y="3962180"/>
            <a:ext cx="3386960" cy="254022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536F93D5-F1D8-FBD2-1470-47DCC2A4E1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06798" y="1586409"/>
            <a:ext cx="3386962" cy="2540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3384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736DFB-CA86-7746-15C1-2D7B924A31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7067" y="518159"/>
            <a:ext cx="7766936" cy="963963"/>
          </a:xfrm>
        </p:spPr>
        <p:txBody>
          <a:bodyPr/>
          <a:lstStyle/>
          <a:p>
            <a:pPr algn="l"/>
            <a:r>
              <a:rPr kumimoji="1" lang="en-CA" altLang="zh-CN" dirty="0">
                <a:solidFill>
                  <a:schemeClr val="tx1"/>
                </a:solidFill>
              </a:rPr>
              <a:t>Reference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4F8DF35-211F-C94A-C5BC-66387F72CF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07067" y="1849120"/>
            <a:ext cx="7766936" cy="4297679"/>
          </a:xfrm>
        </p:spPr>
        <p:txBody>
          <a:bodyPr>
            <a:normAutofit/>
          </a:bodyPr>
          <a:lstStyle/>
          <a:p>
            <a:pPr marL="285750" indent="-285750" algn="l">
              <a:buFontTx/>
              <a:buChar char="-"/>
            </a:pPr>
            <a:r>
              <a:rPr kumimoji="1" lang="en-CA" altLang="zh-CN" dirty="0">
                <a:hlinkClick r:id="rId2"/>
              </a:rPr>
              <a:t>https://pixabay.com/illustrations/dna-biology-medicine-gene-163466/</a:t>
            </a:r>
            <a:endParaRPr kumimoji="1" lang="en-CA" altLang="zh-CN" dirty="0"/>
          </a:p>
          <a:p>
            <a:pPr marL="285750" indent="-285750" algn="l">
              <a:buFontTx/>
              <a:buChar char="-"/>
            </a:pPr>
            <a:r>
              <a:rPr kumimoji="1" lang="en-CA" altLang="zh-CN" dirty="0">
                <a:hlinkClick r:id="rId3"/>
              </a:rPr>
              <a:t>https://</a:t>
            </a:r>
            <a:r>
              <a:rPr kumimoji="1" lang="en-CA" altLang="zh-CN" dirty="0" err="1">
                <a:hlinkClick r:id="rId3"/>
              </a:rPr>
              <a:t>pastmike.com</a:t>
            </a:r>
            <a:r>
              <a:rPr kumimoji="1" lang="en-CA" altLang="zh-CN" dirty="0">
                <a:hlinkClick r:id="rId3"/>
              </a:rPr>
              <a:t>/what-is-a-genetic-algorithm/</a:t>
            </a:r>
            <a:endParaRPr kumimoji="1" lang="en-CA" altLang="zh-CN" dirty="0"/>
          </a:p>
          <a:p>
            <a:pPr marL="285750" indent="-285750" algn="l">
              <a:buFontTx/>
              <a:buChar char="-"/>
            </a:pPr>
            <a:r>
              <a:rPr kumimoji="1" lang="en-CA" altLang="zh-CN" dirty="0">
                <a:hlinkClick r:id="rId4"/>
              </a:rPr>
              <a:t>https://</a:t>
            </a:r>
            <a:r>
              <a:rPr kumimoji="1" lang="en-CA" altLang="zh-CN" dirty="0" err="1">
                <a:hlinkClick r:id="rId4"/>
              </a:rPr>
              <a:t>commons.wikimedia.org</a:t>
            </a:r>
            <a:r>
              <a:rPr kumimoji="1" lang="en-CA" altLang="zh-CN" dirty="0">
                <a:hlinkClick r:id="rId4"/>
              </a:rPr>
              <a:t>/wiki/</a:t>
            </a:r>
            <a:r>
              <a:rPr kumimoji="1" lang="en-CA" altLang="zh-CN" dirty="0" err="1">
                <a:hlinkClick r:id="rId4"/>
              </a:rPr>
              <a:t>File:Fitness_proportionate_selection_example.png</a:t>
            </a:r>
            <a:endParaRPr kumimoji="1" lang="en-CA" altLang="zh-CN" dirty="0"/>
          </a:p>
          <a:p>
            <a:pPr marL="285750" indent="-285750" algn="l">
              <a:buFontTx/>
              <a:buChar char="-"/>
            </a:pPr>
            <a:r>
              <a:rPr kumimoji="1" lang="en-CA" altLang="zh-CN" dirty="0">
                <a:hlinkClick r:id="rId5"/>
              </a:rPr>
              <a:t>https://commons.wikimedia.org/wiki/File:Statistically_Uniform.png</a:t>
            </a:r>
            <a:endParaRPr kumimoji="1" lang="en-CA" altLang="zh-CN" dirty="0"/>
          </a:p>
          <a:p>
            <a:pPr marL="285750" indent="-285750" algn="l">
              <a:buFontTx/>
              <a:buChar char="-"/>
            </a:pPr>
            <a:r>
              <a:rPr kumimoji="1" lang="en-CA" altLang="zh-CN" dirty="0"/>
              <a:t>Hussain A, Muhammad YS, Nauman Sajid M, Hussain I, </a:t>
            </a:r>
            <a:r>
              <a:rPr kumimoji="1" lang="en-CA" altLang="zh-CN" dirty="0" err="1"/>
              <a:t>Mohamd</a:t>
            </a:r>
            <a:r>
              <a:rPr kumimoji="1" lang="en-CA" altLang="zh-CN" dirty="0"/>
              <a:t> Shoukry A, </a:t>
            </a:r>
            <a:r>
              <a:rPr kumimoji="1" lang="en-CA" altLang="zh-CN" dirty="0" err="1"/>
              <a:t>Gani</a:t>
            </a:r>
            <a:r>
              <a:rPr kumimoji="1" lang="en-CA" altLang="zh-CN" dirty="0"/>
              <a:t> S. Genetic Algorithm for Traveling Salesman Problem with Modified Cycle Crossover Operator. Computational intelligence and neuroscience.2017;2017:7430125-7430127.doi:10.1155/2017/7430125</a:t>
            </a:r>
          </a:p>
          <a:p>
            <a:pPr marL="285750" indent="-285750" algn="l">
              <a:buFontTx/>
              <a:buChar char="-"/>
            </a:pPr>
            <a:r>
              <a:rPr kumimoji="1" lang="en-CA" altLang="zh-CN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855566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736DFB-CA86-7746-15C1-2D7B924A31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7067" y="518159"/>
            <a:ext cx="7766936" cy="963963"/>
          </a:xfrm>
        </p:spPr>
        <p:txBody>
          <a:bodyPr/>
          <a:lstStyle/>
          <a:p>
            <a:pPr algn="l"/>
            <a:r>
              <a:rPr kumimoji="1" lang="en-CA" altLang="zh-CN" dirty="0">
                <a:solidFill>
                  <a:schemeClr val="tx1"/>
                </a:solidFill>
              </a:rPr>
              <a:t>Natural Selection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4F8DF35-211F-C94A-C5BC-66387F72CF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07067" y="1849120"/>
            <a:ext cx="7766936" cy="4297679"/>
          </a:xfrm>
        </p:spPr>
        <p:txBody>
          <a:bodyPr/>
          <a:lstStyle/>
          <a:p>
            <a:pPr marL="285750" indent="-285750" algn="l">
              <a:buFontTx/>
              <a:buChar char="-"/>
            </a:pPr>
            <a:r>
              <a:rPr kumimoji="1" lang="en-CA" altLang="zh-CN" dirty="0"/>
              <a:t>Proposed by Charles Darwin in 1859</a:t>
            </a:r>
          </a:p>
          <a:p>
            <a:pPr marL="285750" indent="-285750" algn="l">
              <a:buFontTx/>
              <a:buChar char="-"/>
            </a:pPr>
            <a:r>
              <a:rPr kumimoji="1" lang="en-CA" altLang="zh-CN" dirty="0"/>
              <a:t>Variation is the result of genetic difference which can arise through mutation or genetic recombination.</a:t>
            </a:r>
          </a:p>
          <a:p>
            <a:pPr marL="285750" indent="-285750" algn="l">
              <a:buFontTx/>
              <a:buChar char="-"/>
            </a:pPr>
            <a:r>
              <a:rPr kumimoji="1" lang="en-CA" altLang="zh-CN" dirty="0"/>
              <a:t>Offspring inherit traits from parents.</a:t>
            </a:r>
          </a:p>
          <a:p>
            <a:pPr marL="285750" indent="-285750" algn="l">
              <a:buFontTx/>
              <a:buChar char="-"/>
            </a:pPr>
            <a:r>
              <a:rPr kumimoji="1" lang="en-CA" altLang="zh-CN" dirty="0"/>
              <a:t>Overproduction.</a:t>
            </a:r>
          </a:p>
          <a:p>
            <a:pPr marL="285750" indent="-285750" algn="l">
              <a:buFontTx/>
              <a:buChar char="-"/>
            </a:pPr>
            <a:r>
              <a:rPr kumimoji="1" lang="en-CA" altLang="zh-CN" dirty="0"/>
              <a:t>Environment is challenging.</a:t>
            </a:r>
          </a:p>
          <a:p>
            <a:pPr marL="285750" indent="-285750" algn="l">
              <a:buFontTx/>
              <a:buChar char="-"/>
            </a:pPr>
            <a:r>
              <a:rPr kumimoji="1" lang="en-CA" altLang="zh-CN" dirty="0"/>
              <a:t>Survival of the fittest (Advantageous traits are more likely to pass to the next generation).</a:t>
            </a:r>
          </a:p>
          <a:p>
            <a:pPr marL="285750" indent="-285750" algn="l">
              <a:buFontTx/>
              <a:buChar char="-"/>
            </a:pPr>
            <a:r>
              <a:rPr kumimoji="1" lang="en-CA" altLang="zh-CN" dirty="0"/>
              <a:t>Frequency of advantageous traits increases in the population.</a:t>
            </a:r>
          </a:p>
          <a:p>
            <a:pPr marL="285750" indent="-285750" algn="l">
              <a:buFontTx/>
              <a:buChar char="-"/>
            </a:pPr>
            <a:endParaRPr kumimoji="1" lang="en-CA" altLang="zh-CN" dirty="0"/>
          </a:p>
          <a:p>
            <a:pPr marL="285750" indent="-285750" algn="l">
              <a:buFontTx/>
              <a:buChar char="-"/>
            </a:pPr>
            <a:endParaRPr kumimoji="1" lang="en-CA" altLang="zh-CN" dirty="0"/>
          </a:p>
        </p:txBody>
      </p:sp>
    </p:spTree>
    <p:extLst>
      <p:ext uri="{BB962C8B-B14F-4D97-AF65-F5344CB8AC3E}">
        <p14:creationId xmlns:p14="http://schemas.microsoft.com/office/powerpoint/2010/main" val="32253980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736DFB-CA86-7746-15C1-2D7B924A31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2184106" y="310138"/>
            <a:ext cx="7766936" cy="1024466"/>
          </a:xfrm>
        </p:spPr>
        <p:txBody>
          <a:bodyPr/>
          <a:lstStyle/>
          <a:p>
            <a:r>
              <a:rPr kumimoji="1" lang="en-CA" altLang="zh-CN" dirty="0">
                <a:solidFill>
                  <a:schemeClr val="tx1"/>
                </a:solidFill>
              </a:rPr>
              <a:t>Connections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pic>
        <p:nvPicPr>
          <p:cNvPr id="5" name="图片 4" descr="图示&#10;&#10;描述已自动生成">
            <a:extLst>
              <a:ext uri="{FF2B5EF4-FFF2-40B4-BE49-F238E27FC236}">
                <a16:creationId xmlns:a16="http://schemas.microsoft.com/office/drawing/2014/main" id="{35D4A830-BF20-628E-9615-0436C75CF7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552" y="1919267"/>
            <a:ext cx="7772400" cy="4116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3024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736DFB-CA86-7746-15C1-2D7B924A31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7067" y="443213"/>
            <a:ext cx="7766936" cy="1024466"/>
          </a:xfrm>
        </p:spPr>
        <p:txBody>
          <a:bodyPr/>
          <a:lstStyle/>
          <a:p>
            <a:pPr algn="l"/>
            <a:r>
              <a:rPr kumimoji="1" lang="en-CA" altLang="zh-CN" sz="4000" dirty="0">
                <a:solidFill>
                  <a:schemeClr val="tx1"/>
                </a:solidFill>
              </a:rPr>
              <a:t>Travelling Salesman Problem(TSP)</a:t>
            </a:r>
            <a:endParaRPr kumimoji="1" lang="zh-CN" altLang="en-US" sz="4000" dirty="0">
              <a:solidFill>
                <a:schemeClr val="tx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4F8DF35-211F-C94A-C5BC-66387F72CF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07067" y="2035828"/>
            <a:ext cx="7766936" cy="4378959"/>
          </a:xfrm>
        </p:spPr>
        <p:txBody>
          <a:bodyPr/>
          <a:lstStyle/>
          <a:p>
            <a:pPr marL="285750" indent="-285750" algn="l">
              <a:buFontTx/>
              <a:buChar char="-"/>
            </a:pPr>
            <a:r>
              <a:rPr kumimoji="1" lang="en-CA" altLang="zh-CN" sz="2400" dirty="0"/>
              <a:t>Given a list of cities and the distance between each pair of cities, what is the shortest possible route that visits each city exactly once and returns to the origin city?</a:t>
            </a:r>
          </a:p>
          <a:p>
            <a:pPr marL="285750" indent="-285750" algn="l">
              <a:buFontTx/>
              <a:buChar char="-"/>
            </a:pPr>
            <a:endParaRPr kumimoji="1" lang="en-CA" altLang="zh-CN" sz="2400" dirty="0"/>
          </a:p>
          <a:p>
            <a:pPr marL="285750" indent="-285750" algn="l">
              <a:buFontTx/>
              <a:buChar char="-"/>
            </a:pPr>
            <a:r>
              <a:rPr kumimoji="1" lang="en-CA" altLang="zh-CN" sz="2400" dirty="0"/>
              <a:t>NP-hard (No efficient solution)</a:t>
            </a:r>
          </a:p>
          <a:p>
            <a:pPr marL="285750" indent="-285750" algn="l">
              <a:buFontTx/>
              <a:buChar char="-"/>
            </a:pP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553892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736DFB-CA86-7746-15C1-2D7B924A31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7067" y="518159"/>
            <a:ext cx="7766936" cy="963963"/>
          </a:xfrm>
        </p:spPr>
        <p:txBody>
          <a:bodyPr/>
          <a:lstStyle/>
          <a:p>
            <a:pPr algn="l"/>
            <a:r>
              <a:rPr kumimoji="1" lang="en-CA" altLang="zh-CN" dirty="0">
                <a:solidFill>
                  <a:schemeClr val="tx1"/>
                </a:solidFill>
              </a:rPr>
              <a:t>Terminology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4F8DF35-211F-C94A-C5BC-66387F72CF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07067" y="1849120"/>
            <a:ext cx="7766936" cy="4297679"/>
          </a:xfrm>
        </p:spPr>
        <p:txBody>
          <a:bodyPr/>
          <a:lstStyle/>
          <a:p>
            <a:pPr marL="285750" indent="-285750" algn="l">
              <a:buFontTx/>
              <a:buChar char="-"/>
            </a:pPr>
            <a:r>
              <a:rPr kumimoji="1" lang="en-CA" altLang="zh-CN" dirty="0"/>
              <a:t>Gene – a city (vertex)</a:t>
            </a:r>
          </a:p>
          <a:p>
            <a:pPr marL="285750" indent="-285750" algn="l">
              <a:buFontTx/>
              <a:buChar char="-"/>
            </a:pPr>
            <a:r>
              <a:rPr kumimoji="1" lang="en-CA" altLang="zh-CN" dirty="0"/>
              <a:t>Individual (a.k.a. “chromosome”) - single walk satisfied the condition</a:t>
            </a:r>
          </a:p>
          <a:p>
            <a:pPr marL="285750" indent="-285750" algn="l">
              <a:buFontTx/>
              <a:buChar char="-"/>
            </a:pPr>
            <a:r>
              <a:rPr kumimoji="1" lang="en-CA" altLang="zh-CN" dirty="0"/>
              <a:t>Parents - two individuals that will combine to produce new individual</a:t>
            </a:r>
          </a:p>
          <a:p>
            <a:pPr marL="285750" indent="-285750" algn="l">
              <a:buFontTx/>
              <a:buChar char="-"/>
            </a:pPr>
            <a:r>
              <a:rPr kumimoji="1" lang="en-CA" altLang="zh-CN" dirty="0"/>
              <a:t>Mating Pool – collection of parents</a:t>
            </a:r>
          </a:p>
          <a:p>
            <a:pPr marL="285750" indent="-285750" algn="l">
              <a:buFontTx/>
              <a:buChar char="-"/>
            </a:pPr>
            <a:r>
              <a:rPr kumimoji="1" lang="en-CA" altLang="zh-CN" dirty="0"/>
              <a:t>Fitness – a function that tells us how good the individual is</a:t>
            </a:r>
          </a:p>
          <a:p>
            <a:pPr marL="285750" indent="-285750" algn="l">
              <a:buFontTx/>
              <a:buChar char="-"/>
            </a:pPr>
            <a:r>
              <a:rPr kumimoji="1" lang="en-CA" altLang="zh-CN" dirty="0"/>
              <a:t>Elitism – carry best individuals to the next generation (for quicker convergence)</a:t>
            </a:r>
          </a:p>
          <a:p>
            <a:pPr marL="285750" indent="-285750" algn="l">
              <a:buFontTx/>
              <a:buChar char="-"/>
            </a:pPr>
            <a:endParaRPr kumimoji="1" lang="en-CA" altLang="zh-CN" dirty="0"/>
          </a:p>
        </p:txBody>
      </p:sp>
    </p:spTree>
    <p:extLst>
      <p:ext uri="{BB962C8B-B14F-4D97-AF65-F5344CB8AC3E}">
        <p14:creationId xmlns:p14="http://schemas.microsoft.com/office/powerpoint/2010/main" val="38861709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736DFB-CA86-7746-15C1-2D7B924A31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7067" y="518159"/>
            <a:ext cx="7766936" cy="963963"/>
          </a:xfrm>
        </p:spPr>
        <p:txBody>
          <a:bodyPr/>
          <a:lstStyle/>
          <a:p>
            <a:pPr algn="l"/>
            <a:r>
              <a:rPr kumimoji="1" lang="en-CA" altLang="zh-CN" dirty="0">
                <a:solidFill>
                  <a:schemeClr val="tx1"/>
                </a:solidFill>
              </a:rPr>
              <a:t>Initiation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4F8DF35-211F-C94A-C5BC-66387F72CF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07067" y="1849120"/>
            <a:ext cx="7766936" cy="4297679"/>
          </a:xfrm>
        </p:spPr>
        <p:txBody>
          <a:bodyPr/>
          <a:lstStyle/>
          <a:p>
            <a:pPr marL="285750" indent="-285750" algn="l">
              <a:buFontTx/>
              <a:buChar char="-"/>
            </a:pPr>
            <a:r>
              <a:rPr kumimoji="1" lang="en-CA" altLang="zh-CN" dirty="0"/>
              <a:t>Import data</a:t>
            </a:r>
          </a:p>
          <a:p>
            <a:pPr marL="285750" indent="-285750" algn="l">
              <a:buFontTx/>
              <a:buChar char="-"/>
            </a:pPr>
            <a:r>
              <a:rPr kumimoji="1" lang="en-CA" altLang="zh-CN" dirty="0"/>
              <a:t>Randomly generate individuals</a:t>
            </a:r>
          </a:p>
          <a:p>
            <a:pPr marL="285750" indent="-285750" algn="l">
              <a:buFontTx/>
              <a:buChar char="-"/>
            </a:pPr>
            <a:r>
              <a:rPr kumimoji="1" lang="en-CA" altLang="zh-CN" dirty="0"/>
              <a:t>Generate initial generation</a:t>
            </a:r>
          </a:p>
          <a:p>
            <a:pPr marL="285750" indent="-285750" algn="l">
              <a:buFontTx/>
              <a:buChar char="-"/>
            </a:pPr>
            <a:r>
              <a:rPr kumimoji="1" lang="en-CA" altLang="zh-CN" dirty="0"/>
              <a:t>Determine the fitness</a:t>
            </a:r>
          </a:p>
          <a:p>
            <a:pPr marL="285750" indent="-285750" algn="l">
              <a:buFontTx/>
              <a:buChar char="-"/>
            </a:pPr>
            <a:endParaRPr kumimoji="1" lang="en-CA" altLang="zh-CN" dirty="0"/>
          </a:p>
          <a:p>
            <a:pPr marL="285750" indent="-285750" algn="l">
              <a:buFontTx/>
              <a:buChar char="-"/>
            </a:pPr>
            <a:endParaRPr kumimoji="1" lang="en-CA" altLang="zh-CN" dirty="0"/>
          </a:p>
        </p:txBody>
      </p:sp>
    </p:spTree>
    <p:extLst>
      <p:ext uri="{BB962C8B-B14F-4D97-AF65-F5344CB8AC3E}">
        <p14:creationId xmlns:p14="http://schemas.microsoft.com/office/powerpoint/2010/main" val="17793462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736DFB-CA86-7746-15C1-2D7B924A31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7067" y="518159"/>
            <a:ext cx="7766936" cy="963963"/>
          </a:xfrm>
        </p:spPr>
        <p:txBody>
          <a:bodyPr/>
          <a:lstStyle/>
          <a:p>
            <a:pPr algn="l"/>
            <a:r>
              <a:rPr kumimoji="1" lang="en-CA" altLang="zh-CN" dirty="0">
                <a:solidFill>
                  <a:schemeClr val="tx1"/>
                </a:solidFill>
              </a:rPr>
              <a:t>Selection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4" name="副标题 2">
            <a:extLst>
              <a:ext uri="{FF2B5EF4-FFF2-40B4-BE49-F238E27FC236}">
                <a16:creationId xmlns:a16="http://schemas.microsoft.com/office/drawing/2014/main" id="{41C50D45-D0A2-2A7C-EF89-471A8E6692B7}"/>
              </a:ext>
            </a:extLst>
          </p:cNvPr>
          <p:cNvSpPr txBox="1">
            <a:spLocks/>
          </p:cNvSpPr>
          <p:nvPr/>
        </p:nvSpPr>
        <p:spPr>
          <a:xfrm>
            <a:off x="1659467" y="2001520"/>
            <a:ext cx="7766936" cy="429767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Tx/>
              <a:buChar char="-"/>
            </a:pPr>
            <a:r>
              <a:rPr kumimoji="1" lang="en-CA" altLang="zh-CN" dirty="0"/>
              <a:t>Sort based on fitness</a:t>
            </a:r>
          </a:p>
          <a:p>
            <a:pPr marL="285750" indent="-285750" algn="l">
              <a:buFontTx/>
              <a:buChar char="-"/>
            </a:pPr>
            <a:r>
              <a:rPr kumimoji="1" lang="en-CA" altLang="zh-CN" dirty="0"/>
              <a:t>Using selection method to select the high-fitness individual</a:t>
            </a:r>
          </a:p>
          <a:p>
            <a:pPr marL="742950" lvl="1" indent="-285750" algn="l">
              <a:buFontTx/>
              <a:buChar char="-"/>
            </a:pPr>
            <a:r>
              <a:rPr kumimoji="1" lang="en-CA" altLang="zh-CN" dirty="0"/>
              <a:t>Fitness proportionate selection (roulette wheel selection)</a:t>
            </a:r>
          </a:p>
          <a:p>
            <a:pPr marL="742950" lvl="1" indent="-285750" algn="l">
              <a:buFontTx/>
              <a:buChar char="-"/>
            </a:pPr>
            <a:endParaRPr kumimoji="1" lang="en-CA" altLang="zh-CN" dirty="0"/>
          </a:p>
          <a:p>
            <a:pPr marL="742950" lvl="1" indent="-285750" algn="l">
              <a:buFontTx/>
              <a:buChar char="-"/>
            </a:pPr>
            <a:endParaRPr kumimoji="1" lang="en-CA" altLang="zh-CN" dirty="0"/>
          </a:p>
          <a:p>
            <a:pPr lvl="1" algn="l"/>
            <a:endParaRPr kumimoji="1" lang="en-CA" altLang="zh-CN" dirty="0"/>
          </a:p>
          <a:p>
            <a:pPr marL="742950" lvl="1" indent="-285750" algn="l">
              <a:buFontTx/>
              <a:buChar char="-"/>
            </a:pPr>
            <a:r>
              <a:rPr kumimoji="1" lang="en-CA" altLang="zh-CN" dirty="0"/>
              <a:t>Stochastic universal sampling</a:t>
            </a:r>
          </a:p>
          <a:p>
            <a:pPr marL="742950" lvl="1" indent="-285750" algn="l">
              <a:buFontTx/>
              <a:buChar char="-"/>
            </a:pPr>
            <a:endParaRPr kumimoji="1" lang="en-CA" altLang="zh-CN" dirty="0"/>
          </a:p>
          <a:p>
            <a:pPr marL="1200150" lvl="2" indent="-285750" algn="l">
              <a:buFontTx/>
              <a:buChar char="-"/>
            </a:pPr>
            <a:endParaRPr kumimoji="1" lang="en-CA" altLang="zh-CN" dirty="0"/>
          </a:p>
          <a:p>
            <a:pPr marL="742950" lvl="1" indent="-285750" algn="l">
              <a:buFontTx/>
              <a:buChar char="-"/>
            </a:pPr>
            <a:endParaRPr kumimoji="1" lang="en-CA" altLang="zh-CN" dirty="0"/>
          </a:p>
        </p:txBody>
      </p:sp>
      <p:pic>
        <p:nvPicPr>
          <p:cNvPr id="8" name="图片 7" descr="表格&#10;&#10;描述已自动生成">
            <a:extLst>
              <a:ext uri="{FF2B5EF4-FFF2-40B4-BE49-F238E27FC236}">
                <a16:creationId xmlns:a16="http://schemas.microsoft.com/office/drawing/2014/main" id="{72782D96-ACB6-1E9E-831E-4DBA3E6495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1409" y="3135249"/>
            <a:ext cx="3899231" cy="1237257"/>
          </a:xfrm>
          <a:prstGeom prst="rect">
            <a:avLst/>
          </a:prstGeom>
        </p:spPr>
      </p:pic>
      <p:pic>
        <p:nvPicPr>
          <p:cNvPr id="10" name="图片 9" descr="图片包含 图示&#10;&#10;描述已自动生成">
            <a:extLst>
              <a:ext uri="{FF2B5EF4-FFF2-40B4-BE49-F238E27FC236}">
                <a16:creationId xmlns:a16="http://schemas.microsoft.com/office/drawing/2014/main" id="{9DFC68B2-97A8-506C-CF97-477F2D82E6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1409" y="4646739"/>
            <a:ext cx="3790121" cy="1378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2203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736DFB-CA86-7746-15C1-2D7B924A31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7067" y="518159"/>
            <a:ext cx="7766936" cy="963963"/>
          </a:xfrm>
        </p:spPr>
        <p:txBody>
          <a:bodyPr/>
          <a:lstStyle/>
          <a:p>
            <a:pPr algn="l"/>
            <a:r>
              <a:rPr kumimoji="1" lang="en-CA" altLang="zh-CN" dirty="0">
                <a:solidFill>
                  <a:schemeClr val="tx1"/>
                </a:solidFill>
              </a:rPr>
              <a:t>Crossover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4F8DF35-211F-C94A-C5BC-66387F72CF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07067" y="1849120"/>
            <a:ext cx="7766936" cy="4297679"/>
          </a:xfrm>
        </p:spPr>
        <p:txBody>
          <a:bodyPr/>
          <a:lstStyle/>
          <a:p>
            <a:pPr marL="285750" indent="-285750" algn="l">
              <a:buFontTx/>
              <a:buChar char="-"/>
            </a:pPr>
            <a:r>
              <a:rPr kumimoji="1" lang="en-CA" altLang="zh-CN" dirty="0"/>
              <a:t>Partially Mapped Crossover</a:t>
            </a:r>
          </a:p>
          <a:p>
            <a:pPr marL="285750" indent="-285750" algn="l">
              <a:buFontTx/>
              <a:buChar char="-"/>
            </a:pPr>
            <a:endParaRPr kumimoji="1" lang="en-CA" altLang="zh-CN" dirty="0"/>
          </a:p>
          <a:p>
            <a:pPr marL="285750" indent="-285750" algn="l">
              <a:buFontTx/>
              <a:buChar char="-"/>
            </a:pPr>
            <a:endParaRPr kumimoji="1" lang="en-CA" altLang="zh-CN" dirty="0"/>
          </a:p>
          <a:p>
            <a:pPr marL="285750" indent="-285750" algn="l">
              <a:buFontTx/>
              <a:buChar char="-"/>
            </a:pPr>
            <a:endParaRPr kumimoji="1" lang="en-CA" altLang="zh-CN" dirty="0"/>
          </a:p>
          <a:p>
            <a:pPr marL="285750" indent="-285750" algn="l">
              <a:buFontTx/>
              <a:buChar char="-"/>
            </a:pPr>
            <a:endParaRPr kumimoji="1" lang="en-CA" altLang="zh-CN" dirty="0"/>
          </a:p>
          <a:p>
            <a:pPr marL="285750" indent="-285750" algn="l">
              <a:buFontTx/>
              <a:buChar char="-"/>
            </a:pPr>
            <a:r>
              <a:rPr kumimoji="1" lang="en-CA" altLang="zh-CN" dirty="0"/>
              <a:t>Cycle Crossover</a:t>
            </a:r>
          </a:p>
          <a:p>
            <a:pPr marL="285750" indent="-285750" algn="l">
              <a:buFontTx/>
              <a:buChar char="-"/>
            </a:pPr>
            <a:endParaRPr kumimoji="1" lang="en-CA" altLang="zh-CN" dirty="0"/>
          </a:p>
          <a:p>
            <a:pPr marL="285750" indent="-285750" algn="l">
              <a:buFontTx/>
              <a:buChar char="-"/>
            </a:pPr>
            <a:endParaRPr kumimoji="1" lang="en-CA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6D6DCB7-85EB-3C6D-92E6-4D66BA8019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7067" y="2245967"/>
            <a:ext cx="3035300" cy="7493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C3747D4-AE40-92E5-8FDA-C92748C1C9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7567" y="3004764"/>
            <a:ext cx="2844800" cy="7747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553DB60-FFEC-D5C8-D67F-55E44C37B0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1837" y="2576167"/>
            <a:ext cx="2882900" cy="7874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29D42B1-B10D-AC30-87A3-0581893DD2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66735" y="2245967"/>
            <a:ext cx="2590800" cy="3302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4CFEDAD-A5C1-F3F7-263B-6AD1AA5122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31892" y="3298765"/>
            <a:ext cx="2565400" cy="431800"/>
          </a:xfrm>
          <a:prstGeom prst="rect">
            <a:avLst/>
          </a:prstGeom>
        </p:spPr>
      </p:pic>
      <p:cxnSp>
        <p:nvCxnSpPr>
          <p:cNvPr id="12" name="直线箭头连接符 11">
            <a:extLst>
              <a:ext uri="{FF2B5EF4-FFF2-40B4-BE49-F238E27FC236}">
                <a16:creationId xmlns:a16="http://schemas.microsoft.com/office/drawing/2014/main" id="{7F845BA6-7878-FF3A-0D2E-2F3E39911D4B}"/>
              </a:ext>
            </a:extLst>
          </p:cNvPr>
          <p:cNvCxnSpPr/>
          <p:nvPr/>
        </p:nvCxnSpPr>
        <p:spPr>
          <a:xfrm>
            <a:off x="4542367" y="2875722"/>
            <a:ext cx="0" cy="4230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线箭头连接符 13">
            <a:extLst>
              <a:ext uri="{FF2B5EF4-FFF2-40B4-BE49-F238E27FC236}">
                <a16:creationId xmlns:a16="http://schemas.microsoft.com/office/drawing/2014/main" id="{05FC7043-E63C-88DE-CA07-028F8D35132C}"/>
              </a:ext>
            </a:extLst>
          </p:cNvPr>
          <p:cNvCxnSpPr>
            <a:cxnSpLocks/>
          </p:cNvCxnSpPr>
          <p:nvPr/>
        </p:nvCxnSpPr>
        <p:spPr>
          <a:xfrm flipV="1">
            <a:off x="4542367" y="2995267"/>
            <a:ext cx="989525" cy="5193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线箭头连接符 16">
            <a:extLst>
              <a:ext uri="{FF2B5EF4-FFF2-40B4-BE49-F238E27FC236}">
                <a16:creationId xmlns:a16="http://schemas.microsoft.com/office/drawing/2014/main" id="{D1AF75DC-E844-E7C3-5744-2F458C198D5D}"/>
              </a:ext>
            </a:extLst>
          </p:cNvPr>
          <p:cNvCxnSpPr>
            <a:endCxn id="9" idx="3"/>
          </p:cNvCxnSpPr>
          <p:nvPr/>
        </p:nvCxnSpPr>
        <p:spPr>
          <a:xfrm flipH="1" flipV="1">
            <a:off x="8057535" y="2411067"/>
            <a:ext cx="39757" cy="3118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线箭头连接符 18">
            <a:extLst>
              <a:ext uri="{FF2B5EF4-FFF2-40B4-BE49-F238E27FC236}">
                <a16:creationId xmlns:a16="http://schemas.microsoft.com/office/drawing/2014/main" id="{666F061E-2AC6-E2DB-BE88-80426358786C}"/>
              </a:ext>
            </a:extLst>
          </p:cNvPr>
          <p:cNvCxnSpPr>
            <a:endCxn id="10" idx="3"/>
          </p:cNvCxnSpPr>
          <p:nvPr/>
        </p:nvCxnSpPr>
        <p:spPr>
          <a:xfrm flipH="1">
            <a:off x="8097292" y="3254966"/>
            <a:ext cx="91668" cy="2596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图片 19">
            <a:extLst>
              <a:ext uri="{FF2B5EF4-FFF2-40B4-BE49-F238E27FC236}">
                <a16:creationId xmlns:a16="http://schemas.microsoft.com/office/drawing/2014/main" id="{8F29027F-67A2-3506-7925-363BFFD538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98797" y="4146462"/>
            <a:ext cx="2438400" cy="838200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B7BC7BE9-8659-5DFE-41DD-002C542867D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18050" y="4078513"/>
            <a:ext cx="2755900" cy="317500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7D83DFA6-9A19-0B48-E649-CC1CBCB3BD5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18050" y="4419284"/>
            <a:ext cx="2641600" cy="304800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E82E8FC5-9675-3C64-0B93-007981B821D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60900" y="4764546"/>
            <a:ext cx="2755900" cy="342900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A54CED6B-0D98-696E-403A-AC57E8021F1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18050" y="5055344"/>
            <a:ext cx="2590800" cy="419100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EF69E4C6-5FFF-0E0D-F674-6BEDF05CADB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718697" y="5398244"/>
            <a:ext cx="2400300" cy="39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3103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736DFB-CA86-7746-15C1-2D7B924A31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7067" y="518159"/>
            <a:ext cx="7766936" cy="963963"/>
          </a:xfrm>
        </p:spPr>
        <p:txBody>
          <a:bodyPr/>
          <a:lstStyle/>
          <a:p>
            <a:pPr algn="l"/>
            <a:r>
              <a:rPr kumimoji="1" lang="en-CA" altLang="zh-CN" dirty="0">
                <a:solidFill>
                  <a:schemeClr val="tx1"/>
                </a:solidFill>
              </a:rPr>
              <a:t>Mutation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4F8DF35-211F-C94A-C5BC-66387F72CF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07067" y="1849120"/>
            <a:ext cx="7766936" cy="4297679"/>
          </a:xfrm>
        </p:spPr>
        <p:txBody>
          <a:bodyPr/>
          <a:lstStyle/>
          <a:p>
            <a:pPr marL="285750" indent="-285750" algn="l">
              <a:buFontTx/>
              <a:buChar char="-"/>
            </a:pPr>
            <a:r>
              <a:rPr kumimoji="1" lang="en-CA" altLang="zh-CN" dirty="0"/>
              <a:t>Mutation Rate</a:t>
            </a:r>
          </a:p>
          <a:p>
            <a:pPr marL="285750" indent="-285750" algn="l">
              <a:buFontTx/>
              <a:buChar char="-"/>
            </a:pPr>
            <a:r>
              <a:rPr kumimoji="1" lang="en-CA" altLang="zh-CN" dirty="0"/>
              <a:t>Test for each vertex in the walk</a:t>
            </a:r>
          </a:p>
          <a:p>
            <a:pPr marL="285750" indent="-285750" algn="l">
              <a:buFontTx/>
              <a:buChar char="-"/>
            </a:pPr>
            <a:r>
              <a:rPr kumimoji="1" lang="en-CA" altLang="zh-CN" dirty="0"/>
              <a:t>If test pass, randomly select a vertex in the walk and swap</a:t>
            </a:r>
          </a:p>
          <a:p>
            <a:pPr marL="285750" indent="-285750" algn="l">
              <a:buFontTx/>
              <a:buChar char="-"/>
            </a:pPr>
            <a:endParaRPr kumimoji="1" lang="en-CA" altLang="zh-CN" dirty="0"/>
          </a:p>
          <a:p>
            <a:pPr marL="285750" indent="-285750" algn="l">
              <a:buFontTx/>
              <a:buChar char="-"/>
            </a:pPr>
            <a:endParaRPr kumimoji="1" lang="en-CA" altLang="zh-CN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D863632-E22A-CBEF-6452-1AB868660A0C}"/>
              </a:ext>
            </a:extLst>
          </p:cNvPr>
          <p:cNvSpPr/>
          <p:nvPr/>
        </p:nvSpPr>
        <p:spPr>
          <a:xfrm>
            <a:off x="1899920" y="3769359"/>
            <a:ext cx="5923280" cy="4572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CA" altLang="zh-CN" dirty="0"/>
              <a:t>Individual (walk)</a:t>
            </a:r>
            <a:endParaRPr kumimoji="1" lang="zh-CN" altLang="en-US" dirty="0"/>
          </a:p>
        </p:txBody>
      </p:sp>
      <p:sp>
        <p:nvSpPr>
          <p:cNvPr id="5" name="上箭头 4">
            <a:extLst>
              <a:ext uri="{FF2B5EF4-FFF2-40B4-BE49-F238E27FC236}">
                <a16:creationId xmlns:a16="http://schemas.microsoft.com/office/drawing/2014/main" id="{9AB1F4D1-CA87-B484-94A2-0FF08CE241A3}"/>
              </a:ext>
            </a:extLst>
          </p:cNvPr>
          <p:cNvSpPr/>
          <p:nvPr/>
        </p:nvSpPr>
        <p:spPr>
          <a:xfrm>
            <a:off x="2409997" y="4307838"/>
            <a:ext cx="508000" cy="599440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969D6D4-8030-BD30-15F8-C87AED1E9235}"/>
              </a:ext>
            </a:extLst>
          </p:cNvPr>
          <p:cNvSpPr txBox="1"/>
          <p:nvPr/>
        </p:nvSpPr>
        <p:spPr>
          <a:xfrm>
            <a:off x="2001520" y="5110480"/>
            <a:ext cx="15138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CA" altLang="zh-CN" dirty="0"/>
              <a:t>Traversing</a:t>
            </a:r>
            <a:r>
              <a:rPr kumimoji="1" lang="en-US" altLang="zh-CN" dirty="0"/>
              <a:t> </a:t>
            </a:r>
            <a:r>
              <a:rPr kumimoji="1" lang="en-CA" altLang="zh-CN" dirty="0"/>
              <a:t>every vertex</a:t>
            </a:r>
          </a:p>
        </p:txBody>
      </p:sp>
      <p:cxnSp>
        <p:nvCxnSpPr>
          <p:cNvPr id="9" name="直线箭头连接符 8">
            <a:extLst>
              <a:ext uri="{FF2B5EF4-FFF2-40B4-BE49-F238E27FC236}">
                <a16:creationId xmlns:a16="http://schemas.microsoft.com/office/drawing/2014/main" id="{B33798F8-AB58-2AA5-7E7C-2A5BEDB81C50}"/>
              </a:ext>
            </a:extLst>
          </p:cNvPr>
          <p:cNvCxnSpPr/>
          <p:nvPr/>
        </p:nvCxnSpPr>
        <p:spPr>
          <a:xfrm>
            <a:off x="2459758" y="5852160"/>
            <a:ext cx="59736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上箭头 10">
            <a:extLst>
              <a:ext uri="{FF2B5EF4-FFF2-40B4-BE49-F238E27FC236}">
                <a16:creationId xmlns:a16="http://schemas.microsoft.com/office/drawing/2014/main" id="{4C4E423A-0072-F2CD-F1E6-A901752E5F7D}"/>
              </a:ext>
            </a:extLst>
          </p:cNvPr>
          <p:cNvSpPr/>
          <p:nvPr/>
        </p:nvSpPr>
        <p:spPr>
          <a:xfrm>
            <a:off x="5842000" y="4307838"/>
            <a:ext cx="508000" cy="599440"/>
          </a:xfrm>
          <a:prstGeom prst="upArrow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D7BF024-689E-009E-FD87-6299E239633C}"/>
              </a:ext>
            </a:extLst>
          </p:cNvPr>
          <p:cNvSpPr txBox="1"/>
          <p:nvPr/>
        </p:nvSpPr>
        <p:spPr>
          <a:xfrm>
            <a:off x="4861560" y="5020273"/>
            <a:ext cx="263405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CA" altLang="zh-CN" dirty="0"/>
              <a:t>If test pass, randomly</a:t>
            </a:r>
          </a:p>
          <a:p>
            <a:r>
              <a:rPr kumimoji="1" lang="en-CA" altLang="zh-CN" dirty="0"/>
              <a:t> select another vertex, </a:t>
            </a:r>
          </a:p>
          <a:p>
            <a:r>
              <a:rPr kumimoji="1" lang="en-CA" altLang="zh-CN" dirty="0"/>
              <a:t>then swap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70105361"/>
      </p:ext>
    </p:extLst>
  </p:cSld>
  <p:clrMapOvr>
    <a:masterClrMapping/>
  </p:clrMapOvr>
</p:sld>
</file>

<file path=ppt/theme/theme1.xml><?xml version="1.0" encoding="utf-8"?>
<a:theme xmlns:a="http://schemas.openxmlformats.org/drawingml/2006/main" name="平面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平面</Template>
  <TotalTime>398</TotalTime>
  <Words>426</Words>
  <Application>Microsoft Macintosh PowerPoint</Application>
  <PresentationFormat>宽屏</PresentationFormat>
  <Paragraphs>65</Paragraphs>
  <Slides>11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16" baseType="lpstr">
      <vt:lpstr>-webkit-standard</vt:lpstr>
      <vt:lpstr>Arial</vt:lpstr>
      <vt:lpstr>Trebuchet MS</vt:lpstr>
      <vt:lpstr>Wingdings 3</vt:lpstr>
      <vt:lpstr>平面</vt:lpstr>
      <vt:lpstr>Genetic Algorithm</vt:lpstr>
      <vt:lpstr>Natural Selection</vt:lpstr>
      <vt:lpstr>Connections</vt:lpstr>
      <vt:lpstr>Travelling Salesman Problem(TSP)</vt:lpstr>
      <vt:lpstr>Terminology</vt:lpstr>
      <vt:lpstr>Initiation</vt:lpstr>
      <vt:lpstr>Selection</vt:lpstr>
      <vt:lpstr>Crossover</vt:lpstr>
      <vt:lpstr>Mutation</vt:lpstr>
      <vt:lpstr>PowerPoint 演示文稿</vt:lpstr>
      <vt:lpstr>Reference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Generic Algorithm</dc:title>
  <dc:creator>敏棋 徐</dc:creator>
  <cp:lastModifiedBy>敏棋 徐</cp:lastModifiedBy>
  <cp:revision>13</cp:revision>
  <dcterms:created xsi:type="dcterms:W3CDTF">2023-07-23T18:42:20Z</dcterms:created>
  <dcterms:modified xsi:type="dcterms:W3CDTF">2023-07-24T01:21:35Z</dcterms:modified>
</cp:coreProperties>
</file>